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slides/slide37.xml" Type="http://schemas.openxmlformats.org/officeDocument/2006/relationships/slide" Id="rId42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9" name="Shape 2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9" name="Shape 3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0" name="Shape 3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11" name="Shape 31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6" name="Shape 3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3" name="Shape 3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4" name="Shape 3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35" name="Shape 33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0" name="Shape 3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1" name="Shape 3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42" name="Shape 34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7" name="Shape 3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8" name="Shape 3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49" name="Shape 34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5" name="Shape 3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6" name="Shape 3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57" name="Shape 35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3" name="Shape 3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Shape 3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65" name="Shape 36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8" name="Shape 3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9" name="Shape 3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70" name="Shape 37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3" name="Shape 3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75" name="Shape 37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1" name="Shape 3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83" name="Shape 38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9" name="Shape 3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0" name="Shape 3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2" name="Shape 4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3" name="Shape 4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04" name="Shape 40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7" name="Shape 4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8" name="Shape 4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19" name="Shape 41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6" name="Shape 4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7" name="Shape 4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28" name="Shape 42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y="228600" x="457200"/>
            <a:ext cy="45719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 Black"/>
              <a:buNone/>
              <a:defRPr strike="noStrike" u="none" b="0" cap="small" baseline="0" sz="8800" i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y="4800600" x="457200"/>
            <a:ext cy="914400" cx="6858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Font typeface="Arial Black"/>
              <a:buNone/>
              <a:defRPr strike="noStrike" u="none" b="0" cap="small" baseline="0" sz="2000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algn="ctr" rtl="0" marR="0" indent="0" marL="457200">
              <a:spcBef>
                <a:spcPts val="400"/>
              </a:spcBef>
              <a:buClr>
                <a:schemeClr val="dk2"/>
              </a:buClr>
              <a:buFont typeface="Arial"/>
              <a:buNone/>
              <a:defRPr strike="noStrike" u="none" b="0" cap="none" baseline="0" sz="200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914400">
              <a:spcBef>
                <a:spcPts val="360"/>
              </a:spcBef>
              <a:buClr>
                <a:schemeClr val="dk2"/>
              </a:buClr>
              <a:buFont typeface="Arial"/>
              <a:buNone/>
              <a:defRPr strike="noStrike" u="none" b="0" cap="none" baseline="0" sz="180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1371600">
              <a:spcBef>
                <a:spcPts val="360"/>
              </a:spcBef>
              <a:buClr>
                <a:schemeClr val="dk2"/>
              </a:buClr>
              <a:buFont typeface="Arial"/>
              <a:buNone/>
              <a:defRPr strike="noStrike" u="none" b="0" cap="none" baseline="0" sz="180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1828800">
              <a:spcBef>
                <a:spcPts val="360"/>
              </a:spcBef>
              <a:buClr>
                <a:schemeClr val="dk2"/>
              </a:buClr>
              <a:buFont typeface="Arial"/>
              <a:buNone/>
              <a:defRPr strike="noStrike" u="none" b="0" cap="none" baseline="0" sz="180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0" marL="2286000">
              <a:spcBef>
                <a:spcPts val="320"/>
              </a:spcBef>
              <a:buClr>
                <a:schemeClr val="dk2"/>
              </a:buClr>
              <a:buFont typeface="Arial"/>
              <a:buNone/>
              <a:defRPr strike="noStrike" u="none" b="0" cap="none" baseline="0" sz="160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0" marL="2743200">
              <a:spcBef>
                <a:spcPts val="320"/>
              </a:spcBef>
              <a:buClr>
                <a:schemeClr val="dk2"/>
              </a:buClr>
              <a:buFont typeface="Arial"/>
              <a:buNone/>
              <a:defRPr strike="noStrike" u="none" b="0" cap="none" baseline="0" sz="160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0" marL="3200400">
              <a:spcBef>
                <a:spcPts val="320"/>
              </a:spcBef>
              <a:buClr>
                <a:schemeClr val="dk2"/>
              </a:buClr>
              <a:buFont typeface="Arial"/>
              <a:buNone/>
              <a:defRPr strike="noStrike" u="none" b="0" cap="none" baseline="0" sz="160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0" marL="3657600">
              <a:spcBef>
                <a:spcPts val="320"/>
              </a:spcBef>
              <a:buClr>
                <a:schemeClr val="dk2"/>
              </a:buClr>
              <a:buFont typeface="Arial"/>
              <a:buNone/>
              <a:defRPr strike="noStrike" u="none" b="0" cap="none" baseline="0" sz="160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y="6172201" x="457200"/>
            <a:ext cy="304799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y="6492875" x="457200"/>
            <a:ext cy="283844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/>
          <p:nvPr/>
        </p:nvSpPr>
        <p:spPr>
          <a:xfrm>
            <a:off y="4846319" x="9001124"/>
            <a:ext cy="2011680" cx="1428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8" name="Shape 18"/>
          <p:cNvSpPr/>
          <p:nvPr/>
        </p:nvSpPr>
        <p:spPr>
          <a:xfrm>
            <a:off y="0" x="9001124"/>
            <a:ext cy="4846320" cx="1428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 rot="-5400000">
            <a:off y="5885497" x="8227377"/>
            <a:ext cy="365125" cx="131572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1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x" type="vertTx">
  <p:cSld name="vertTx"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cap="small" baseline="0" sz="36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y="129381" x="2080418"/>
            <a:ext cy="7619999" cx="437356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0" mar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14300" marL="45720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158750" marL="11430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58750" marL="16002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58750" marL="20574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68275" marL="25146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68275" marL="29718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68275" marL="34290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68275" marL="38862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y="6172201" x="457200"/>
            <a:ext cy="304799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y="6492875" x="457200"/>
            <a:ext cy="283844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 rot="-5400000">
            <a:off y="5885497" x="8227377"/>
            <a:ext cy="365125" cx="131572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1" cap="none" baseline="0" sz="2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itleAndTx" type="vertTitleAndTx">
  <p:cSld name="vertTitleAndTx"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cap="small" baseline="0" sz="36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0" mar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14300" marL="45720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158750" marL="11430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58750" marL="16002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58750" marL="20574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68275" marL="25146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68275" marL="29718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68275" marL="34290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68275" marL="38862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y="6172201" x="457200"/>
            <a:ext cy="304799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y="6492875" x="457200"/>
            <a:ext cy="283844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 rot="-5400000">
            <a:off y="5885497" x="8227377"/>
            <a:ext cy="365125" cx="131572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1" cap="none" baseline="0" sz="2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fourObj" type="fourObj">
  <p:cSld name="fourObj"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304800" x="574675"/>
            <a:ext cy="1216024" cx="8001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cap="small" baseline="0" sz="36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1752600" x="566737"/>
            <a:ext cy="2057400" cx="3924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0" mar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14300" marL="45720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158750" marL="11430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58750" marL="16002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58750" marL="20574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68275" marL="25146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68275" marL="29718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68275" marL="34290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68275" marL="38862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y="1752600" x="4643437"/>
            <a:ext cy="2057400" cx="3924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0" mar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14300" marL="45720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158750" marL="11430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58750" marL="16002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58750" marL="20574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68275" marL="25146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68275" marL="29718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68275" marL="34290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68275" marL="38862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3" type="body"/>
          </p:nvPr>
        </p:nvSpPr>
        <p:spPr>
          <a:xfrm>
            <a:off y="3962400" x="566737"/>
            <a:ext cy="2057400" cx="3924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0" mar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14300" marL="45720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158750" marL="11430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58750" marL="16002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58750" marL="20574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68275" marL="25146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68275" marL="29718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68275" marL="34290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68275" marL="38862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4" type="body"/>
          </p:nvPr>
        </p:nvSpPr>
        <p:spPr>
          <a:xfrm>
            <a:off y="3962400" x="4643437"/>
            <a:ext cy="2057400" cx="3924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0" mar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14300" marL="45720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158750" marL="11430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58750" marL="16002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58750" marL="20574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68275" marL="25146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68275" marL="29718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68275" marL="34290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68275" marL="38862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y="6245225" x="609600"/>
            <a:ext cy="476249" cx="1981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100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y="6245225" x="3124200"/>
            <a:ext cy="47624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y="6245225" x="6553200"/>
            <a:ext cy="476249" cx="1981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1" cap="none" baseline="0" sz="2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AndTwoObj" type="objAndTwoObj">
  <p:cSld name="objAndTwoObj"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190500" x="1524000"/>
            <a:ext cy="1527175" cx="701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cap="small" baseline="0" sz="36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1905000" x="1524000"/>
            <a:ext cy="4114800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0" mar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14300" marL="45720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158750" marL="11430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58750" marL="16002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58750" marL="20574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68275" marL="25146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68275" marL="29718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68275" marL="34290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68275" marL="38862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y="1905000" x="5105400"/>
            <a:ext cy="1981199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0" mar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14300" marL="45720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158750" marL="11430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58750" marL="16002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58750" marL="20574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68275" marL="25146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68275" marL="29718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68275" marL="34290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68275" marL="38862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3" type="body"/>
          </p:nvPr>
        </p:nvSpPr>
        <p:spPr>
          <a:xfrm>
            <a:off y="4038600" x="5105400"/>
            <a:ext cy="1981199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0" mar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14300" marL="45720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158750" marL="11430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58750" marL="16002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58750" marL="20574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68275" marL="25146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68275" marL="29718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68275" marL="34290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68275" marL="38862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y="6172201" x="457200"/>
            <a:ext cy="304799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y="6492875" x="457200"/>
            <a:ext cy="283844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 rot="-5400000">
            <a:off y="5885497" x="8227377"/>
            <a:ext cy="365125" cx="131572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1" cap="none" baseline="0" sz="2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cap="small" baseline="0" sz="36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1752600" x="457200"/>
            <a:ext cy="4373563" cx="761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0" mar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14300" marL="45720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158750" marL="11430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58750" marL="16002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58750" marL="20574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68275" marL="25146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68275" marL="29718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68275" marL="34290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68275" marL="38862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y="6172201" x="457200"/>
            <a:ext cy="304799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y="6492875" x="457200"/>
            <a:ext cy="283844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 rot="-5400000">
            <a:off y="5885497" x="8227377"/>
            <a:ext cy="365125" cx="131572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1" cap="none" baseline="0" sz="2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secHead" type="secHead">
  <p:cSld name="secHead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1447800" x="457200"/>
            <a:ext cy="432117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lnSpc>
                <a:spcPct val="100000"/>
              </a:lnSpc>
              <a:defRPr b="0" cap="small" baseline="0" sz="88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228601" x="457200"/>
            <a:ext cy="10667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chemeClr val="dk2"/>
              </a:buClr>
              <a:buFont typeface="Arial Black"/>
              <a:buNone/>
              <a:defRPr b="0" cap="small" baseline="0" sz="2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 indent="0" marL="457200">
              <a:buClr>
                <a:srgbClr val="888888"/>
              </a:buClr>
              <a:buFont typeface="Arial"/>
              <a:buNone/>
              <a:defRPr sz="1800">
                <a:solidFill>
                  <a:srgbClr val="888888"/>
                </a:solidFill>
              </a:defRPr>
            </a:lvl2pPr>
            <a:lvl3pPr rtl="0" indent="0" marL="914400">
              <a:buClr>
                <a:srgbClr val="888888"/>
              </a:buClr>
              <a:buFont typeface="Arial"/>
              <a:buNone/>
              <a:defRPr sz="1600">
                <a:solidFill>
                  <a:srgbClr val="888888"/>
                </a:solidFill>
              </a:defRPr>
            </a:lvl3pPr>
            <a:lvl4pPr rtl="0" indent="0" marL="1371600"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4pPr>
            <a:lvl5pPr rtl="0" indent="0" marL="1828800"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5pPr>
            <a:lvl6pPr rtl="0" indent="0" marL="2286000"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6pPr>
            <a:lvl7pPr rtl="0" indent="0" marL="2743200"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7pPr>
            <a:lvl8pPr rtl="0" indent="0" marL="3200400"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8pPr>
            <a:lvl9pPr rtl="0" indent="0" marL="3657600"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y="6172201" x="457200"/>
            <a:ext cy="304799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 rot="-5400000">
            <a:off y="5885497" x="8227377"/>
            <a:ext cy="365125" cx="131572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1" cap="none" baseline="0" sz="2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y="6492875" x="457200"/>
            <a:ext cy="283844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Obj"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cap="small" baseline="0" sz="36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1574800" x="1630679"/>
            <a:ext cy="4525963" cx="32918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y="1574800" x="5090160"/>
            <a:ext cy="4525963" cx="32918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y="6172201" x="457200"/>
            <a:ext cy="304799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y="6492875" x="457200"/>
            <a:ext cy="283844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 rot="-5400000">
            <a:off y="5885497" x="8227377"/>
            <a:ext cy="365125" cx="131572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1" cap="none" baseline="0" sz="2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TxTwoObj" type="twoTxTwoObj">
  <p:cSld name="twoTxTwoObj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572767" x="1627632"/>
            <a:ext cy="639762" cx="32918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chemeClr val="dk1"/>
              </a:buClr>
              <a:buFont typeface="Arial Black"/>
              <a:buNone/>
              <a:defRPr b="0" cap="small" baseline="0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 indent="0" marL="457200">
              <a:buFont typeface="Arial"/>
              <a:buNone/>
              <a:defRPr b="1" sz="2000"/>
            </a:lvl2pPr>
            <a:lvl3pPr rtl="0" indent="0" marL="914400">
              <a:buFont typeface="Arial"/>
              <a:buNone/>
              <a:defRPr b="1" sz="1800"/>
            </a:lvl3pPr>
            <a:lvl4pPr rtl="0" indent="0" marL="1371600">
              <a:buFont typeface="Arial"/>
              <a:buNone/>
              <a:defRPr b="1" sz="1600"/>
            </a:lvl4pPr>
            <a:lvl5pPr rtl="0" indent="0" marL="1828800">
              <a:buFont typeface="Arial"/>
              <a:buNone/>
              <a:defRPr b="1" sz="1600"/>
            </a:lvl5pPr>
            <a:lvl6pPr rtl="0" indent="0" marL="2286000">
              <a:buFont typeface="Arial"/>
              <a:buNone/>
              <a:defRPr b="1" sz="1600"/>
            </a:lvl6pPr>
            <a:lvl7pPr rtl="0" indent="0" marL="2743200">
              <a:buFont typeface="Arial"/>
              <a:buNone/>
              <a:defRPr b="1" sz="1600"/>
            </a:lvl7pPr>
            <a:lvl8pPr rtl="0" indent="0" marL="3200400">
              <a:buFont typeface="Arial"/>
              <a:buNone/>
              <a:defRPr b="1" sz="1600"/>
            </a:lvl8pPr>
            <a:lvl9pPr rtl="0" indent="0" marL="3657600">
              <a:buFont typeface="Arial"/>
              <a:buNone/>
              <a:defRPr b="1" sz="16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y="2259366" x="1627632"/>
            <a:ext cy="3840479" cx="32918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y="1572767" x="5093207"/>
            <a:ext cy="639762" cx="32918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chemeClr val="dk1"/>
              </a:buClr>
              <a:buFont typeface="Arial Black"/>
              <a:buNone/>
              <a:defRPr b="0" cap="small" baseline="0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 indent="0" marL="457200">
              <a:buFont typeface="Arial"/>
              <a:buNone/>
              <a:defRPr b="1" sz="2000"/>
            </a:lvl2pPr>
            <a:lvl3pPr rtl="0" indent="0" marL="914400">
              <a:buFont typeface="Arial"/>
              <a:buNone/>
              <a:defRPr b="1" sz="1800"/>
            </a:lvl3pPr>
            <a:lvl4pPr rtl="0" indent="0" marL="1371600">
              <a:buFont typeface="Arial"/>
              <a:buNone/>
              <a:defRPr b="1" sz="1600"/>
            </a:lvl4pPr>
            <a:lvl5pPr rtl="0" indent="0" marL="1828800">
              <a:buFont typeface="Arial"/>
              <a:buNone/>
              <a:defRPr b="1" sz="1600"/>
            </a:lvl5pPr>
            <a:lvl6pPr rtl="0" indent="0" marL="2286000">
              <a:buFont typeface="Arial"/>
              <a:buNone/>
              <a:defRPr b="1" sz="1600"/>
            </a:lvl6pPr>
            <a:lvl7pPr rtl="0" indent="0" marL="2743200">
              <a:buFont typeface="Arial"/>
              <a:buNone/>
              <a:defRPr b="1" sz="1600"/>
            </a:lvl7pPr>
            <a:lvl8pPr rtl="0" indent="0" marL="3200400">
              <a:buFont typeface="Arial"/>
              <a:buNone/>
              <a:defRPr b="1" sz="1600"/>
            </a:lvl8pPr>
            <a:lvl9pPr rtl="0" indent="0" marL="3657600">
              <a:buFont typeface="Arial"/>
              <a:buNone/>
              <a:defRPr b="1" sz="1600"/>
            </a:lvl9pPr>
          </a:lstStyle>
          <a:p/>
        </p:txBody>
      </p:sp>
      <p:sp>
        <p:nvSpPr>
          <p:cNvPr id="44" name="Shape 44"/>
          <p:cNvSpPr txBox="1"/>
          <p:nvPr>
            <p:ph idx="4" type="body"/>
          </p:nvPr>
        </p:nvSpPr>
        <p:spPr>
          <a:xfrm>
            <a:off y="2259366" x="5093207"/>
            <a:ext cy="3840479" cx="32918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y="6172201" x="457200"/>
            <a:ext cy="304799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y="6492875" x="457200"/>
            <a:ext cy="283844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 rot="-5400000">
            <a:off y="5885497" x="8227377"/>
            <a:ext cy="365125" cx="131572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1" cap="none" baseline="0" sz="2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cap="small" baseline="0" sz="36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y="6172201" x="457200"/>
            <a:ext cy="304799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y="6492875" x="457200"/>
            <a:ext cy="283844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 rot="-5400000">
            <a:off y="5885497" x="8227377"/>
            <a:ext cy="365125" cx="131572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1" cap="none" baseline="0" sz="2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idx="10" type="dt"/>
          </p:nvPr>
        </p:nvSpPr>
        <p:spPr>
          <a:xfrm>
            <a:off y="6172201" x="457200"/>
            <a:ext cy="304799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y="6492875" x="457200"/>
            <a:ext cy="283844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 rot="-5400000">
            <a:off y="5885497" x="8227377"/>
            <a:ext cy="365125" cx="131572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1" cap="none" baseline="0" sz="2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Tx" type="objTx">
  <p:cSld name="objTx"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idx="1" type="body"/>
          </p:nvPr>
        </p:nvSpPr>
        <p:spPr>
          <a:xfrm>
            <a:off y="1600200" x="3575050"/>
            <a:ext cy="4480560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y="1600200" x="457200"/>
            <a:ext cy="4480560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Arial"/>
              <a:buNone/>
              <a:defRPr sz="1600"/>
            </a:lvl1pPr>
            <a:lvl2pPr rtl="0" indent="0" marL="457200">
              <a:buFont typeface="Arial"/>
              <a:buNone/>
              <a:defRPr sz="1200"/>
            </a:lvl2pPr>
            <a:lvl3pPr rtl="0" indent="0" marL="914400">
              <a:buFont typeface="Arial"/>
              <a:buNone/>
              <a:defRPr sz="1000"/>
            </a:lvl3pPr>
            <a:lvl4pPr rtl="0" indent="0" marL="1371600">
              <a:buFont typeface="Arial"/>
              <a:buNone/>
              <a:defRPr sz="900"/>
            </a:lvl4pPr>
            <a:lvl5pPr rtl="0" indent="0" marL="1828800">
              <a:buFont typeface="Arial"/>
              <a:buNone/>
              <a:defRPr sz="900"/>
            </a:lvl5pPr>
            <a:lvl6pPr rtl="0" indent="0" marL="2286000">
              <a:buFont typeface="Arial"/>
              <a:buNone/>
              <a:defRPr sz="900"/>
            </a:lvl6pPr>
            <a:lvl7pPr rtl="0" indent="0" marL="2743200">
              <a:buFont typeface="Arial"/>
              <a:buNone/>
              <a:defRPr sz="900"/>
            </a:lvl7pPr>
            <a:lvl8pPr rtl="0" indent="0" marL="3200400">
              <a:buFont typeface="Arial"/>
              <a:buNone/>
              <a:defRPr sz="900"/>
            </a:lvl8pPr>
            <a:lvl9pPr rtl="0" indent="0" marL="3657600">
              <a:buFont typeface="Arial"/>
              <a:buNone/>
              <a:defRPr sz="900"/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y="6172201" x="457200"/>
            <a:ext cy="304799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y="6492875" x="457200"/>
            <a:ext cy="283844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 rot="-5400000">
            <a:off y="5885497" x="8227377"/>
            <a:ext cy="365125" cx="131572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1" cap="none" baseline="0" sz="2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cap="small" baseline="0" sz="36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picTx" type="picTx">
  <p:cSld name="picTx"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/>
        </p:nvSpPr>
        <p:spPr>
          <a:xfrm>
            <a:off y="4846319" x="9001124"/>
            <a:ext cy="2011680" cx="1428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6" name="Shape 66"/>
          <p:cNvSpPr/>
          <p:nvPr>
            <p:ph idx="2" type="pic"/>
          </p:nvPr>
        </p:nvSpPr>
        <p:spPr>
          <a:xfrm>
            <a:off y="0" x="0"/>
            <a:ext cy="4846320" cx="900087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buClr>
                <a:schemeClr val="dk1"/>
              </a:buClr>
              <a:buFont typeface="Arial"/>
              <a:buNone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buClr>
                <a:schemeClr val="dk1"/>
              </a:buClr>
              <a:buFont typeface="Arial"/>
              <a:buNone/>
              <a:defRPr strike="noStrike" u="none" b="0" cap="none" baseline="0" sz="2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buClr>
                <a:schemeClr val="dk1"/>
              </a:buClr>
              <a:buFont typeface="Arial"/>
              <a:buNone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buClr>
                <a:schemeClr val="dk1"/>
              </a:buClr>
              <a:buFont typeface="Arial"/>
              <a:buNone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buClr>
                <a:schemeClr val="dk1"/>
              </a:buClr>
              <a:buFont typeface="Arial"/>
              <a:buNone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buClr>
                <a:schemeClr val="dk1"/>
              </a:buClr>
              <a:buFont typeface="Arial"/>
              <a:buNone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buClr>
                <a:schemeClr val="dk1"/>
              </a:buClr>
              <a:buFont typeface="Arial"/>
              <a:buNone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buClr>
                <a:schemeClr val="dk1"/>
              </a:buClr>
              <a:buFont typeface="Arial"/>
              <a:buNone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buClr>
                <a:schemeClr val="dk1"/>
              </a:buClr>
              <a:buFont typeface="Arial"/>
              <a:buNone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5715000" x="457200"/>
            <a:ext cy="457200" cx="8153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Arial"/>
              <a:buNone/>
              <a:defRPr sz="1600"/>
            </a:lvl1pPr>
            <a:lvl2pPr rtl="0" indent="0" marL="457200">
              <a:buFont typeface="Arial"/>
              <a:buNone/>
              <a:defRPr sz="1200"/>
            </a:lvl2pPr>
            <a:lvl3pPr rtl="0" indent="0" marL="914400">
              <a:buFont typeface="Arial"/>
              <a:buNone/>
              <a:defRPr sz="1000"/>
            </a:lvl3pPr>
            <a:lvl4pPr rtl="0" indent="0" marL="1371600">
              <a:buFont typeface="Arial"/>
              <a:buNone/>
              <a:defRPr sz="900"/>
            </a:lvl4pPr>
            <a:lvl5pPr rtl="0" indent="0" marL="1828800">
              <a:buFont typeface="Arial"/>
              <a:buNone/>
              <a:defRPr sz="900"/>
            </a:lvl5pPr>
            <a:lvl6pPr rtl="0" indent="0" marL="2286000">
              <a:buFont typeface="Arial"/>
              <a:buNone/>
              <a:defRPr sz="900"/>
            </a:lvl6pPr>
            <a:lvl7pPr rtl="0" indent="0" marL="2743200">
              <a:buFont typeface="Arial"/>
              <a:buNone/>
              <a:defRPr sz="900"/>
            </a:lvl7pPr>
            <a:lvl8pPr rtl="0" indent="0" marL="3200400">
              <a:buFont typeface="Arial"/>
              <a:buNone/>
              <a:defRPr sz="900"/>
            </a:lvl8pPr>
            <a:lvl9pPr rtl="0" indent="0" marL="3657600">
              <a:buFont typeface="Arial"/>
              <a:buNone/>
              <a:defRPr sz="900"/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y="6172201" x="457200"/>
            <a:ext cy="304799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y="6492875" x="457200"/>
            <a:ext cy="283844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 rot="-5400000">
            <a:off y="5885497" x="8227377"/>
            <a:ext cy="365125" cx="131572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1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type="title"/>
          </p:nvPr>
        </p:nvSpPr>
        <p:spPr>
          <a:xfrm>
            <a:off y="4953000" x="457200"/>
            <a:ext cy="762000" cx="8153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32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72" name="Shape 72"/>
          <p:cNvSpPr/>
          <p:nvPr/>
        </p:nvSpPr>
        <p:spPr>
          <a:xfrm>
            <a:off y="0" x="9001124"/>
            <a:ext cy="4846320" cx="1428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4"/><Relationship Target="../slideLayouts/slideLayout2.xml" Type="http://schemas.openxmlformats.org/officeDocument/2006/relationships/slideLayout" Id="rId2"/><Relationship Target="../slideLayouts/slideLayout12.xml" Type="http://schemas.openxmlformats.org/officeDocument/2006/relationships/slideLayout" Id="rId12"/><Relationship Target="../slideLayouts/slideLayout1.xml" Type="http://schemas.openxmlformats.org/officeDocument/2006/relationships/slideLayout" Id="rId1"/><Relationship Target="../slideLayouts/slideLayout13.xml" Type="http://schemas.openxmlformats.org/officeDocument/2006/relationships/slideLayout" Id="rId13"/><Relationship Target="../slideLayouts/slideLayout4.xml" Type="http://schemas.openxmlformats.org/officeDocument/2006/relationships/slideLayout" Id="rId4"/><Relationship Target="../slideLayouts/slideLayout10.xml" Type="http://schemas.openxmlformats.org/officeDocument/2006/relationships/slideLayout" Id="rId10"/><Relationship Target="../slideLayouts/slideLayout3.xml" Type="http://schemas.openxmlformats.org/officeDocument/2006/relationships/slideLayout" Id="rId3"/><Relationship Target="../slideLayouts/slideLayout11.xml" Type="http://schemas.openxmlformats.org/officeDocument/2006/relationships/slideLayout" Id="rId11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trike="noStrike" u="none" b="0" cap="small" baseline="0" sz="3600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752600" x="457200"/>
            <a:ext cy="4373563" cx="761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trike="noStrike" u="none" b="1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14300" marL="45720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58750" marL="11430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8750" marL="16002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8750" marL="205740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68275" marL="25146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168275" marL="29718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168275" marL="34290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168275" marL="388620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y="6172201" x="457200"/>
            <a:ext cy="304799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y="6492875" x="457200"/>
            <a:ext cy="283844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 rot="-5400000">
            <a:off y="5885497" x="8227377"/>
            <a:ext cy="365125" cx="131572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1" cap="none" baseline="0" sz="2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/>
          <p:nvPr/>
        </p:nvSpPr>
        <p:spPr>
          <a:xfrm>
            <a:off y="0" x="9001124"/>
            <a:ext cy="1371599" cx="1428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" name="Shape 11"/>
          <p:cNvSpPr/>
          <p:nvPr/>
        </p:nvSpPr>
        <p:spPr>
          <a:xfrm>
            <a:off y="1371600" x="9001124"/>
            <a:ext cy="5486399" cx="1428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png" Type="http://schemas.openxmlformats.org/officeDocument/2006/relationships/image" Id="rId4"/><Relationship Target="../media/image09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4.jpg" Type="http://schemas.openxmlformats.org/officeDocument/2006/relationships/image" Id="rId4"/><Relationship Target="../media/image15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23.png" Type="http://schemas.openxmlformats.org/officeDocument/2006/relationships/image" Id="rId4"/><Relationship Target="../media/image24.jpg" Type="http://schemas.openxmlformats.org/officeDocument/2006/relationships/image" Id="rId3"/><Relationship Target="../media/image22.png" Type="http://schemas.openxmlformats.org/officeDocument/2006/relationships/image" Id="rId5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3.png" Type="http://schemas.openxmlformats.org/officeDocument/2006/relationships/image" Id="rId4"/><Relationship Target="../media/image29.jp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7.jpg" Type="http://schemas.openxmlformats.org/officeDocument/2006/relationships/image" Id="rId4"/><Relationship Target="../media/image35.jp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0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1.jp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8.jp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6.jp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33.jp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34.jp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37.jp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47.jp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1.jp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32.jp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48.jpg" Type="http://schemas.openxmlformats.org/officeDocument/2006/relationships/image" Id="rId4"/><Relationship Target="../media/image36.png" Type="http://schemas.openxmlformats.org/officeDocument/2006/relationships/image" Id="rId3"/><Relationship Target="../media/image49.png" Type="http://schemas.openxmlformats.org/officeDocument/2006/relationships/image" Id="rId6"/><Relationship Target="../media/image42.pn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38.jpg" Type="http://schemas.openxmlformats.org/officeDocument/2006/relationships/image" Id="rId4"/><Relationship Target="../media/image39.jpg" Type="http://schemas.openxmlformats.org/officeDocument/2006/relationships/image" Id="rId3"/><Relationship Target="../media/image45.jpg" Type="http://schemas.openxmlformats.org/officeDocument/2006/relationships/image" Id="rId6"/><Relationship Target="../media/image40.jpg" Type="http://schemas.openxmlformats.org/officeDocument/2006/relationships/image" Id="rId5"/><Relationship Target="../media/image44.jpg" Type="http://schemas.openxmlformats.org/officeDocument/2006/relationships/image" Id="rId7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46.jpg" Type="http://schemas.openxmlformats.org/officeDocument/2006/relationships/image" Id="rId4"/><Relationship Target="../media/image50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type="ctrTitle"/>
          </p:nvPr>
        </p:nvSpPr>
        <p:spPr>
          <a:xfrm>
            <a:off y="228600" x="457200"/>
            <a:ext cy="45719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4" name="Shape 104"/>
          <p:cNvSpPr txBox="1"/>
          <p:nvPr>
            <p:ph idx="1" type="subTitle"/>
          </p:nvPr>
        </p:nvSpPr>
        <p:spPr>
          <a:xfrm>
            <a:off y="4800600" x="457200"/>
            <a:ext cy="914400" cx="6858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05" name="Shape 105"/>
          <p:cNvSpPr/>
          <p:nvPr/>
        </p:nvSpPr>
        <p:spPr>
          <a:xfrm>
            <a:off y="0" x="0"/>
            <a:ext cy="6629399" cx="8839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6" name="Shape 106"/>
          <p:cNvSpPr txBox="1"/>
          <p:nvPr/>
        </p:nvSpPr>
        <p:spPr>
          <a:xfrm>
            <a:off y="6495600" x="131044"/>
            <a:ext cy="362400" cx="79547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000" lang="en-US"/>
              <a:t>http://www.cteonline.org/portal/default/Curriculum/Viewer/Curriculum?action=2&amp;cmobjid=393430&amp;view=viewer&amp;refcmobjid=393426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1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Pueblo</a:t>
            </a:r>
          </a:p>
        </p:txBody>
      </p:sp>
      <p:sp>
        <p:nvSpPr>
          <p:cNvPr id="174" name="Shape 174"/>
          <p:cNvSpPr/>
          <p:nvPr/>
        </p:nvSpPr>
        <p:spPr>
          <a:xfrm>
            <a:off y="2438400" x="838200"/>
            <a:ext cy="2503487" cx="4267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2438400" x="838200"/>
            <a:ext cy="2503488" cx="42671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76" name="Shape 176"/>
          <p:cNvSpPr txBox="1"/>
          <p:nvPr/>
        </p:nvSpPr>
        <p:spPr>
          <a:xfrm rot="5400000">
            <a:off y="3656806" x="6247606"/>
            <a:ext cy="458786" cx="3962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77" name="Shape 177"/>
          <p:cNvSpPr txBox="1"/>
          <p:nvPr/>
        </p:nvSpPr>
        <p:spPr>
          <a:xfrm>
            <a:off y="2133600" x="5257800"/>
            <a:ext cy="3597275" cx="3581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Made of adobe clay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Often called “Adobe”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1400’s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Southwest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Pole beams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Deep-set windows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Thick walls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Flat roofs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1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Louisiana French</a:t>
            </a:r>
          </a:p>
        </p:txBody>
      </p:sp>
      <p:sp>
        <p:nvSpPr>
          <p:cNvPr id="183" name="Shape 183"/>
          <p:cNvSpPr/>
          <p:nvPr/>
        </p:nvSpPr>
        <p:spPr>
          <a:xfrm>
            <a:off y="1884363" x="685800"/>
            <a:ext cy="3454399" cx="4571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1884363" x="685800"/>
            <a:ext cy="3454399" cx="45720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85" name="Shape 185"/>
          <p:cNvSpPr txBox="1"/>
          <p:nvPr/>
        </p:nvSpPr>
        <p:spPr>
          <a:xfrm>
            <a:off y="1676400" x="5257800"/>
            <a:ext cy="5016500" cx="3657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1700’s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New Orleans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Two chimneys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Hip roof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Raised to protect</a:t>
            </a:r>
          </a:p>
          <a:p>
            <a:pPr algn="l" rtl="0" lvl="0" marR="0" indent="0" marL="0">
              <a:spcBef>
                <a:spcPts val="1000"/>
              </a:spcBef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from flooding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Brick, stone or stucco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Lacy ironwork and</a:t>
            </a:r>
          </a:p>
          <a:p>
            <a:pPr algn="l" rtl="0" lvl="0" marR="0" indent="0" marL="0">
              <a:spcBef>
                <a:spcPts val="1000"/>
              </a:spcBef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railings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/>
        </p:txBody>
      </p:sp>
      <p:sp>
        <p:nvSpPr>
          <p:cNvPr id="191" name="Shape 191"/>
          <p:cNvSpPr/>
          <p:nvPr/>
        </p:nvSpPr>
        <p:spPr>
          <a:xfrm>
            <a:off y="1752600" x="1351491"/>
            <a:ext cy="4373563" cx="583141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1752600" x="1351491"/>
            <a:ext cy="4373563" cx="5831417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 txBox="1"/>
          <p:nvPr>
            <p:ph type="ctrTitle"/>
          </p:nvPr>
        </p:nvSpPr>
        <p:spPr>
          <a:xfrm>
            <a:off y="228600" x="457200"/>
            <a:ext cy="45719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strike="noStrike" u="none" b="0" cap="small" baseline="0" sz="80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18</a:t>
            </a:r>
            <a:r>
              <a:rPr strike="noStrike" u="none" b="0" cap="small" baseline="30000" sz="80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</a:t>
            </a:r>
            <a:r>
              <a:rPr strike="noStrike" u="none" b="0" cap="small" baseline="0" sz="80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CENTURY</a:t>
            </a:r>
          </a:p>
        </p:txBody>
      </p:sp>
      <p:sp>
        <p:nvSpPr>
          <p:cNvPr id="198" name="Shape 198"/>
          <p:cNvSpPr txBox="1"/>
          <p:nvPr>
            <p:ph idx="1" type="subTitle"/>
          </p:nvPr>
        </p:nvSpPr>
        <p:spPr>
          <a:xfrm>
            <a:off y="4800600" x="457200"/>
            <a:ext cy="914400" cx="6858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1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Georgian</a:t>
            </a:r>
          </a:p>
        </p:txBody>
      </p:sp>
      <p:sp>
        <p:nvSpPr>
          <p:cNvPr id="204" name="Shape 204"/>
          <p:cNvSpPr/>
          <p:nvPr/>
        </p:nvSpPr>
        <p:spPr>
          <a:xfrm>
            <a:off y="2286000" x="457200"/>
            <a:ext cy="2393949" cx="4191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2286000" x="457200"/>
            <a:ext cy="2393950" cx="41909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06" name="Shape 206"/>
          <p:cNvSpPr txBox="1"/>
          <p:nvPr/>
        </p:nvSpPr>
        <p:spPr>
          <a:xfrm>
            <a:off y="1676400" x="4724400"/>
            <a:ext cy="5767388" cx="4114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Symmetrical, formal</a:t>
            </a:r>
          </a:p>
          <a:p>
            <a:pPr algn="l" rtl="0" lvl="0" marR="0" indent="0" marL="0">
              <a:lnSpc>
                <a:spcPct val="75000"/>
              </a:lnSpc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1700 – 1780</a:t>
            </a:r>
          </a:p>
          <a:p>
            <a:pPr algn="l" rtl="0" lvl="0" marR="0" indent="0" marL="0">
              <a:lnSpc>
                <a:spcPct val="75000"/>
              </a:lnSpc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Clapboard, brick or stone</a:t>
            </a:r>
          </a:p>
          <a:p>
            <a:pPr algn="l" rtl="0" lvl="0" marR="0" indent="0" marL="0">
              <a:lnSpc>
                <a:spcPct val="75000"/>
              </a:lnSpc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2 ½ - 3 stories</a:t>
            </a:r>
          </a:p>
          <a:p>
            <a:pPr algn="l" rtl="0" lvl="0" marR="0" indent="0" marL="0">
              <a:lnSpc>
                <a:spcPct val="75000"/>
              </a:lnSpc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High hip or gable roof,</a:t>
            </a:r>
          </a:p>
          <a:p>
            <a:pPr algn="l" rtl="0" lvl="0" marR="0" indent="0" marL="0">
              <a:lnSpc>
                <a:spcPct val="75000"/>
              </a:lnSpc>
              <a:spcBef>
                <a:spcPts val="90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possible dormers, or flat</a:t>
            </a:r>
          </a:p>
          <a:p>
            <a:pPr algn="l" rtl="0" lvl="0" marR="0" indent="0" marL="0">
              <a:lnSpc>
                <a:spcPct val="75000"/>
              </a:lnSpc>
              <a:spcBef>
                <a:spcPts val="90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top with balustrade</a:t>
            </a:r>
          </a:p>
          <a:p>
            <a:pPr algn="l" rtl="0" lvl="0" marR="0" indent="0" marL="0">
              <a:lnSpc>
                <a:spcPct val="75000"/>
              </a:lnSpc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Paneled centered door</a:t>
            </a:r>
          </a:p>
          <a:p>
            <a:pPr algn="l" rtl="0" lvl="0" marR="0" indent="0" marL="0">
              <a:lnSpc>
                <a:spcPct val="75000"/>
              </a:lnSpc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Pilasters, quoins, cornices</a:t>
            </a:r>
          </a:p>
          <a:p>
            <a:pPr algn="l" rtl="0" lvl="0" marR="0" indent="0" marL="0">
              <a:lnSpc>
                <a:spcPct val="75000"/>
              </a:lnSpc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Central or end chimneys</a:t>
            </a:r>
          </a:p>
          <a:p>
            <a:pPr algn="l" rtl="0" lvl="0" marR="0" indent="0" marL="0">
              <a:lnSpc>
                <a:spcPct val="75000"/>
              </a:lnSpc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Pediment above door may  </a:t>
            </a:r>
          </a:p>
          <a:p>
            <a:pPr algn="l" rtl="0" lvl="0" marR="0" indent="0" marL="0">
              <a:lnSpc>
                <a:spcPct val="75000"/>
              </a:lnSpc>
              <a:spcBef>
                <a:spcPts val="90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be broken, triangle,</a:t>
            </a:r>
          </a:p>
          <a:p>
            <a:pPr algn="l" rtl="0" lvl="0" marR="0" indent="0" marL="0">
              <a:lnSpc>
                <a:spcPct val="75000"/>
              </a:lnSpc>
              <a:spcBef>
                <a:spcPts val="90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scrolled or segmental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207" name="Shape 207"/>
          <p:cNvSpPr/>
          <p:nvPr/>
        </p:nvSpPr>
        <p:spPr>
          <a:xfrm>
            <a:off y="1981200" x="381000"/>
            <a:ext cy="3432152" cx="4190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/>
          <p:nvPr/>
        </p:nvSpPr>
        <p:spPr>
          <a:xfrm>
            <a:off y="1447799" x="3352800"/>
            <a:ext cy="4800193" cx="4724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y="5715000" x="457200"/>
            <a:ext cy="457200" cx="8153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32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Palladian Windows</a:t>
            </a:r>
          </a:p>
        </p:txBody>
      </p:sp>
      <p:sp>
        <p:nvSpPr>
          <p:cNvPr id="214" name="Shape 214"/>
          <p:cNvSpPr txBox="1"/>
          <p:nvPr>
            <p:ph type="title"/>
          </p:nvPr>
        </p:nvSpPr>
        <p:spPr>
          <a:xfrm>
            <a:off y="4953000" x="457200"/>
            <a:ext cy="762000" cx="8153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0" cap="small" baseline="0" sz="40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Later Georgian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 txBox="1"/>
          <p:nvPr>
            <p:ph type="ctrTitle"/>
          </p:nvPr>
        </p:nvSpPr>
        <p:spPr>
          <a:xfrm>
            <a:off y="228600" x="457200"/>
            <a:ext cy="45719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strike="noStrike" u="none" b="0" cap="small" baseline="0" sz="66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19</a:t>
            </a:r>
            <a:r>
              <a:rPr strike="noStrike" u="none" b="0" cap="small" baseline="30000" sz="66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</a:t>
            </a:r>
            <a:r>
              <a:rPr strike="noStrike" u="none" b="0" cap="small" baseline="0" sz="66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Century</a:t>
            </a:r>
          </a:p>
        </p:txBody>
      </p:sp>
      <p:sp>
        <p:nvSpPr>
          <p:cNvPr id="220" name="Shape 220"/>
          <p:cNvSpPr txBox="1"/>
          <p:nvPr>
            <p:ph idx="1" type="subTitle"/>
          </p:nvPr>
        </p:nvSpPr>
        <p:spPr>
          <a:xfrm>
            <a:off y="4800600" x="457200"/>
            <a:ext cy="914400" cx="6858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1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Greek Revival</a:t>
            </a:r>
          </a:p>
        </p:txBody>
      </p:sp>
      <p:sp>
        <p:nvSpPr>
          <p:cNvPr id="226" name="Shape 226"/>
          <p:cNvSpPr/>
          <p:nvPr/>
        </p:nvSpPr>
        <p:spPr>
          <a:xfrm>
            <a:off y="2133600" x="685800"/>
            <a:ext cy="2489200" cx="426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y="2133600" x="685800"/>
            <a:ext cy="2489199" cx="42671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28" name="Shape 228"/>
          <p:cNvSpPr txBox="1"/>
          <p:nvPr/>
        </p:nvSpPr>
        <p:spPr>
          <a:xfrm>
            <a:off y="1981200" x="5181600"/>
            <a:ext cy="3444875" cx="380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Large and rectangular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Two-story portico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Greek columns or</a:t>
            </a:r>
          </a:p>
          <a:p>
            <a:pPr algn="l" rtl="0" lvl="0" marR="0" indent="0" marL="0">
              <a:spcBef>
                <a:spcPts val="1000"/>
              </a:spcBef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pilasters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Dentil cornice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Government buildings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Elaborate entrance</a:t>
            </a:r>
          </a:p>
          <a:p>
            <a:pPr algn="l" rtl="0" lvl="0" marR="0" indent="0" marL="0"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1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Victorian – Queen Anne</a:t>
            </a:r>
          </a:p>
        </p:txBody>
      </p:sp>
      <p:sp>
        <p:nvSpPr>
          <p:cNvPr id="234" name="Shape 234"/>
          <p:cNvSpPr/>
          <p:nvPr/>
        </p:nvSpPr>
        <p:spPr>
          <a:xfrm>
            <a:off y="2209800" x="685800"/>
            <a:ext cy="3021013" cx="4038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y="2209800" x="685800"/>
            <a:ext cy="3021013" cx="40385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36" name="Shape 236"/>
          <p:cNvSpPr txBox="1"/>
          <p:nvPr/>
        </p:nvSpPr>
        <p:spPr>
          <a:xfrm>
            <a:off y="1981200" x="4800600"/>
            <a:ext cy="3902075" cx="4343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1870 – 1890’s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Decorative trimmings -</a:t>
            </a:r>
          </a:p>
          <a:p>
            <a:pPr algn="l" rtl="0" lvl="0" marR="0" indent="0" marL="0">
              <a:spcBef>
                <a:spcPts val="1000"/>
              </a:spcBef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“gingerbread” – elaborate</a:t>
            </a:r>
          </a:p>
          <a:p>
            <a:pPr algn="l" rtl="0" lvl="0" marR="0" indent="0" marL="0">
              <a:spcBef>
                <a:spcPts val="1000"/>
              </a:spcBef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highly decorative</a:t>
            </a:r>
          </a:p>
          <a:p>
            <a:pPr algn="l" rtl="0" lvl="0" marR="0" indent="0" marL="0">
              <a:spcBef>
                <a:spcPts val="1000"/>
              </a:spcBef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woodwork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Colorful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Tall windows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Large porches</a:t>
            </a:r>
          </a:p>
          <a:p>
            <a:pPr algn="l" rtl="0" lvl="0" marR="0" indent="0" marL="0"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1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Victorian – Queen Anne</a:t>
            </a:r>
          </a:p>
        </p:txBody>
      </p:sp>
      <p:sp>
        <p:nvSpPr>
          <p:cNvPr id="242" name="Shape 242"/>
          <p:cNvSpPr/>
          <p:nvPr/>
        </p:nvSpPr>
        <p:spPr>
          <a:xfrm>
            <a:off y="2279650" x="685800"/>
            <a:ext cy="3076574" cx="4038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y="2279650" x="685800"/>
            <a:ext cy="3076574" cx="40385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44" name="Shape 244"/>
          <p:cNvSpPr txBox="1"/>
          <p:nvPr/>
        </p:nvSpPr>
        <p:spPr>
          <a:xfrm>
            <a:off y="2362200" x="4800600"/>
            <a:ext cy="2987675" cx="4343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Stained glass windows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Large chimneys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Many balconies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Steep gabled roofs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Irregular roof shapes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Decorative shingles</a:t>
            </a:r>
          </a:p>
          <a:p>
            <a:pPr algn="l" rtl="0" lvl="0" marR="0" indent="0" marL="0"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ctrTitle"/>
          </p:nvPr>
        </p:nvSpPr>
        <p:spPr>
          <a:xfrm>
            <a:off y="228600" x="457200"/>
            <a:ext cy="45719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strike="noStrike" u="none" b="0" cap="small" baseline="0" sz="60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EARLY HOMES</a:t>
            </a:r>
          </a:p>
        </p:txBody>
      </p:sp>
      <p:sp>
        <p:nvSpPr>
          <p:cNvPr id="112" name="Shape 112"/>
          <p:cNvSpPr txBox="1"/>
          <p:nvPr>
            <p:ph idx="1" type="subTitle"/>
          </p:nvPr>
        </p:nvSpPr>
        <p:spPr>
          <a:xfrm>
            <a:off y="4800600" x="457200"/>
            <a:ext cy="914400" cx="6858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9" name="Shape 249"/>
          <p:cNvSpPr txBox="1"/>
          <p:nvPr>
            <p:ph type="ctrTitle"/>
          </p:nvPr>
        </p:nvSpPr>
        <p:spPr>
          <a:xfrm>
            <a:off y="228600" x="457200"/>
            <a:ext cy="45719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strike="noStrike" u="none" b="0" cap="small" baseline="0" sz="66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20</a:t>
            </a:r>
            <a:r>
              <a:rPr strike="noStrike" u="none" b="0" cap="small" baseline="30000" sz="66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</a:t>
            </a:r>
            <a:r>
              <a:rPr strike="noStrike" u="none" b="0" cap="small" baseline="0" sz="66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century</a:t>
            </a:r>
          </a:p>
        </p:txBody>
      </p:sp>
      <p:sp>
        <p:nvSpPr>
          <p:cNvPr id="250" name="Shape 250"/>
          <p:cNvSpPr txBox="1"/>
          <p:nvPr>
            <p:ph idx="1" type="subTitle"/>
          </p:nvPr>
        </p:nvSpPr>
        <p:spPr>
          <a:xfrm>
            <a:off y="4800600" x="457200"/>
            <a:ext cy="914400" cx="6858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1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Ranch</a:t>
            </a:r>
          </a:p>
        </p:txBody>
      </p:sp>
      <p:sp>
        <p:nvSpPr>
          <p:cNvPr id="256" name="Shape 256"/>
          <p:cNvSpPr/>
          <p:nvPr/>
        </p:nvSpPr>
        <p:spPr>
          <a:xfrm>
            <a:off y="2606675" x="762000"/>
            <a:ext cy="2328862" cx="381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y="2606675" x="762000"/>
            <a:ext cy="2328863" cx="38099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58" name="Shape 258"/>
          <p:cNvSpPr txBox="1"/>
          <p:nvPr/>
        </p:nvSpPr>
        <p:spPr>
          <a:xfrm>
            <a:off y="1600200" x="4876800"/>
            <a:ext cy="4003675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1920’s - present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Long, low one-story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Low, pitched gable roof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Large areas of windows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Patio sliders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Brick, stucco, clapboard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Usually rectangular</a:t>
            </a:r>
          </a:p>
          <a:p>
            <a:pPr algn="l" rtl="0" lvl="0" marR="0" indent="0" marL="0">
              <a:spcBef>
                <a:spcPts val="90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shaped, but may be L,</a:t>
            </a:r>
          </a:p>
          <a:p>
            <a:pPr algn="l" rtl="0" lvl="0" marR="0" indent="0" marL="0">
              <a:spcBef>
                <a:spcPts val="90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T, U, or H shaped</a:t>
            </a:r>
          </a:p>
          <a:p>
            <a:pPr algn="l" rtl="0" lvl="0" marR="0" indent="0" marL="0"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y="304800" x="574675"/>
            <a:ext cy="1216024" cx="8001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1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Ranch</a:t>
            </a:r>
          </a:p>
        </p:txBody>
      </p:sp>
      <p:sp>
        <p:nvSpPr>
          <p:cNvPr id="264" name="Shape 264"/>
          <p:cNvSpPr/>
          <p:nvPr/>
        </p:nvSpPr>
        <p:spPr>
          <a:xfrm>
            <a:off y="1841500" x="836612"/>
            <a:ext cy="1717675" cx="37353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y="1841500" x="836612"/>
            <a:ext cy="1717675" cx="3735386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66" name="Shape 266"/>
          <p:cNvSpPr/>
          <p:nvPr/>
        </p:nvSpPr>
        <p:spPr>
          <a:xfrm>
            <a:off y="3836987" x="4267200"/>
            <a:ext cy="2122486" cx="430053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67" name="Shape 267"/>
          <p:cNvSpPr txBox="1"/>
          <p:nvPr>
            <p:ph idx="2" type="body"/>
          </p:nvPr>
        </p:nvSpPr>
        <p:spPr>
          <a:xfrm>
            <a:off y="3836987" x="4267200"/>
            <a:ext cy="2122487" cx="43005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1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Split-Level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y="1676400" x="5029200"/>
            <a:ext cy="4981574" cx="4114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1950’s – present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Able to take advantage</a:t>
            </a:r>
          </a:p>
          <a:p>
            <a:pPr algn="l" rtl="0" lvl="0" marR="0" indent="0" marL="0">
              <a:spcBef>
                <a:spcPts val="90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of “hilly” lots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Usually 3 “levels”</a:t>
            </a:r>
          </a:p>
          <a:p>
            <a:pPr algn="l" rtl="0" lvl="0" marR="0" indent="0" marL="0">
              <a:spcBef>
                <a:spcPts val="90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connected with short</a:t>
            </a:r>
          </a:p>
          <a:p>
            <a:pPr algn="l" rtl="0" lvl="0" marR="0" indent="0" marL="0">
              <a:spcBef>
                <a:spcPts val="90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flight of stairs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Large windows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Overhanging eaves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Brick, stucco, clapboard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Low pitched gable or hip</a:t>
            </a:r>
          </a:p>
          <a:p>
            <a:pPr algn="l" rtl="0" lvl="0" marR="0" indent="0" marL="0">
              <a:spcBef>
                <a:spcPts val="90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roof</a:t>
            </a:r>
          </a:p>
          <a:p>
            <a:pPr algn="l" rtl="0" lvl="2" marR="0" indent="-228600" marL="1143000">
              <a:spcBef>
                <a:spcPts val="1000"/>
              </a:spcBef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</p:txBody>
      </p:sp>
      <p:sp>
        <p:nvSpPr>
          <p:cNvPr id="274" name="Shape 274"/>
          <p:cNvSpPr/>
          <p:nvPr/>
        </p:nvSpPr>
        <p:spPr>
          <a:xfrm>
            <a:off y="2600325" x="609600"/>
            <a:ext cy="1976438" cx="4191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1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Prairie</a:t>
            </a:r>
          </a:p>
        </p:txBody>
      </p:sp>
      <p:sp>
        <p:nvSpPr>
          <p:cNvPr id="280" name="Shape 280"/>
          <p:cNvSpPr/>
          <p:nvPr/>
        </p:nvSpPr>
        <p:spPr>
          <a:xfrm>
            <a:off y="2306638" x="609600"/>
            <a:ext cy="2932111" cx="4114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y="2306638" x="609600"/>
            <a:ext cy="2932112" cx="41148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82" name="Shape 282"/>
          <p:cNvSpPr txBox="1"/>
          <p:nvPr/>
        </p:nvSpPr>
        <p:spPr>
          <a:xfrm>
            <a:off y="1828800" x="4876800"/>
            <a:ext cy="4568825" cx="426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Frank Lloyd Wright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1900 – 1920’s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Flat or low gable or</a:t>
            </a:r>
          </a:p>
          <a:p>
            <a:pPr algn="l" rtl="0" lvl="0" marR="0" indent="0" marL="0">
              <a:spcBef>
                <a:spcPts val="90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hip roofs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Strong horizontal lines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Low and spread out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Long panels of windows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Leaded glass windows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Rooms flow into each other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Brick or stucco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1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Prairie</a:t>
            </a:r>
          </a:p>
        </p:txBody>
      </p:sp>
      <p:sp>
        <p:nvSpPr>
          <p:cNvPr id="288" name="Shape 288"/>
          <p:cNvSpPr/>
          <p:nvPr/>
        </p:nvSpPr>
        <p:spPr>
          <a:xfrm>
            <a:off y="2514600" x="2738438"/>
            <a:ext cy="2743200" cx="3657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2514600" x="2738438"/>
            <a:ext cy="2743199" cx="36576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y="190500" x="1524000"/>
            <a:ext cy="1527175" cx="7010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0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Housing Styles</a:t>
            </a:r>
            <a:br>
              <a:rPr strike="noStrike" u="none" b="0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strike="noStrike" u="none" b="0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Twentieth Century</a:t>
            </a:r>
          </a:p>
        </p:txBody>
      </p:sp>
      <p:sp>
        <p:nvSpPr>
          <p:cNvPr id="295" name="Shape 295"/>
          <p:cNvSpPr/>
          <p:nvPr/>
        </p:nvSpPr>
        <p:spPr>
          <a:xfrm>
            <a:off y="2057400" x="990600"/>
            <a:ext cy="3914774" cx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y="2057400" x="990600"/>
            <a:ext cy="3914774" cx="34290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97" name="Shape 297"/>
          <p:cNvSpPr/>
          <p:nvPr/>
        </p:nvSpPr>
        <p:spPr>
          <a:xfrm>
            <a:off y="1905000" x="4953000"/>
            <a:ext cy="1920875" cx="3428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98" name="Shape 298"/>
          <p:cNvSpPr txBox="1"/>
          <p:nvPr>
            <p:ph idx="2" type="body"/>
          </p:nvPr>
        </p:nvSpPr>
        <p:spPr>
          <a:xfrm>
            <a:off y="1905000" x="4953000"/>
            <a:ext cy="1920875" cx="34290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99" name="Shape 299"/>
          <p:cNvSpPr/>
          <p:nvPr/>
        </p:nvSpPr>
        <p:spPr>
          <a:xfrm>
            <a:off y="4343400" x="4953000"/>
            <a:ext cy="1682750" cx="3429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00" name="Shape 300"/>
          <p:cNvSpPr txBox="1"/>
          <p:nvPr>
            <p:ph idx="3" type="body"/>
          </p:nvPr>
        </p:nvSpPr>
        <p:spPr>
          <a:xfrm>
            <a:off y="4343400" x="4953000"/>
            <a:ext cy="1682749" cx="34290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1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Craftsman / Bungalow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y="1600200" x="4876800"/>
            <a:ext cy="4937124" cx="426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1905 - 1939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Greene brothers strong</a:t>
            </a:r>
          </a:p>
          <a:p>
            <a:pPr algn="l" rtl="0" lvl="0" marR="0" indent="0" marL="0">
              <a:spcBef>
                <a:spcPts val="90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influence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Gamble house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Low pitch gable or hip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Large overhangs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Wide porches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Decorative beams or braces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Natural materials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Hand crafted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Clapboard or shingle</a:t>
            </a:r>
          </a:p>
          <a:p>
            <a:r>
              <a:t/>
            </a:r>
          </a:p>
        </p:txBody>
      </p:sp>
      <p:sp>
        <p:nvSpPr>
          <p:cNvPr id="307" name="Shape 307"/>
          <p:cNvSpPr/>
          <p:nvPr/>
        </p:nvSpPr>
        <p:spPr>
          <a:xfrm>
            <a:off y="2438400" x="838200"/>
            <a:ext cy="2974975" cx="3962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08" name="Shape 308"/>
          <p:cNvSpPr/>
          <p:nvPr/>
        </p:nvSpPr>
        <p:spPr>
          <a:xfrm>
            <a:off y="2464836" x="838200"/>
            <a:ext cy="2967554" cx="39623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1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Craftsman / Bungalow</a:t>
            </a:r>
          </a:p>
        </p:txBody>
      </p:sp>
      <p:sp>
        <p:nvSpPr>
          <p:cNvPr id="314" name="Shape 314"/>
          <p:cNvSpPr/>
          <p:nvPr/>
        </p:nvSpPr>
        <p:spPr>
          <a:xfrm>
            <a:off y="1981200" x="990600"/>
            <a:ext cy="2441575" cx="2971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y="1981200" x="990600"/>
            <a:ext cy="2441574" cx="29717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16" name="Shape 316"/>
          <p:cNvSpPr/>
          <p:nvPr/>
        </p:nvSpPr>
        <p:spPr>
          <a:xfrm>
            <a:off y="3665537" x="4191000"/>
            <a:ext cy="1987549" cx="407828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17" name="Shape 317"/>
          <p:cNvSpPr txBox="1"/>
          <p:nvPr>
            <p:ph idx="2" type="body"/>
          </p:nvPr>
        </p:nvSpPr>
        <p:spPr>
          <a:xfrm>
            <a:off y="3665537" x="4191000"/>
            <a:ext cy="1987549" cx="407828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1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International</a:t>
            </a:r>
          </a:p>
        </p:txBody>
      </p:sp>
      <p:sp>
        <p:nvSpPr>
          <p:cNvPr id="323" name="Shape 323"/>
          <p:cNvSpPr/>
          <p:nvPr/>
        </p:nvSpPr>
        <p:spPr>
          <a:xfrm>
            <a:off y="2511425" x="609600"/>
            <a:ext cy="2759075" cx="3962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y="2511425" x="609600"/>
            <a:ext cy="2759075" cx="39623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25" name="Shape 325"/>
          <p:cNvSpPr txBox="1"/>
          <p:nvPr/>
        </p:nvSpPr>
        <p:spPr>
          <a:xfrm>
            <a:off y="2057400" x="4800600"/>
            <a:ext cy="4156075" cx="4343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1925 – present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Emphasize function of area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Geometric design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Flat roof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Non-traditional forms of</a:t>
            </a:r>
          </a:p>
          <a:p>
            <a:pPr algn="l" rtl="0" lvl="0" marR="0" indent="0" marL="0">
              <a:spcBef>
                <a:spcPts val="90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houses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Large expanses of windows</a:t>
            </a:r>
          </a:p>
          <a:p>
            <a:pPr algn="l" rtl="0" lvl="0" marR="0" indent="0" marL="0">
              <a:spcBef>
                <a:spcPts val="90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or concrete</a:t>
            </a:r>
          </a:p>
          <a:p>
            <a:pPr algn="l" rtl="0" lvl="0" marR="0" indent="0" marL="0">
              <a:spcBef>
                <a:spcPts val="90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1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Cape Cod</a:t>
            </a:r>
          </a:p>
        </p:txBody>
      </p:sp>
      <p:sp>
        <p:nvSpPr>
          <p:cNvPr id="118" name="Shape 118"/>
          <p:cNvSpPr/>
          <p:nvPr/>
        </p:nvSpPr>
        <p:spPr>
          <a:xfrm>
            <a:off y="2066925" x="609600"/>
            <a:ext cy="3038475" cx="4648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2066925" x="609600"/>
            <a:ext cy="3038475" cx="46481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20" name="Shape 120"/>
          <p:cNvSpPr txBox="1"/>
          <p:nvPr/>
        </p:nvSpPr>
        <p:spPr>
          <a:xfrm>
            <a:off y="1828800" x="5334000"/>
            <a:ext cy="4554537" cx="3581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English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1600’s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Central Chimney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 – 1 ½ stories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Symmetrical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Clapboard siding or</a:t>
            </a:r>
          </a:p>
          <a:p>
            <a:pPr algn="l" rtl="0" lvl="0" marR="0" indent="0" marL="0">
              <a:spcBef>
                <a:spcPts val="1000"/>
              </a:spcBef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shingles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Dormers optional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Gable roof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1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International</a:t>
            </a:r>
          </a:p>
        </p:txBody>
      </p:sp>
      <p:sp>
        <p:nvSpPr>
          <p:cNvPr id="331" name="Shape 331"/>
          <p:cNvSpPr/>
          <p:nvPr/>
        </p:nvSpPr>
        <p:spPr>
          <a:xfrm>
            <a:off y="1752600" x="1428750"/>
            <a:ext cy="4267199" cx="62753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y="1752600" x="1428750"/>
            <a:ext cy="4267199" cx="6275387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1" cap="small" baseline="0" sz="40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Mid Century modern</a:t>
            </a:r>
          </a:p>
        </p:txBody>
      </p:sp>
      <p:sp>
        <p:nvSpPr>
          <p:cNvPr id="338" name="Shape 338"/>
          <p:cNvSpPr/>
          <p:nvPr/>
        </p:nvSpPr>
        <p:spPr>
          <a:xfrm>
            <a:off y="1752600" x="1351491"/>
            <a:ext cy="4373563" cx="583141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y="1752600" x="1351491"/>
            <a:ext cy="4373563" cx="5831417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/>
        </p:txBody>
      </p:sp>
      <p:sp>
        <p:nvSpPr>
          <p:cNvPr id="345" name="Shape 345"/>
          <p:cNvSpPr/>
          <p:nvPr/>
        </p:nvSpPr>
        <p:spPr>
          <a:xfrm>
            <a:off y="1752600" x="1524000"/>
            <a:ext cy="4495799" cx="606170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y="1752600" x="1524000"/>
            <a:ext cy="4495800" cx="606171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0" name="Shape 3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1" name="Shape 351"/>
          <p:cNvSpPr/>
          <p:nvPr/>
        </p:nvSpPr>
        <p:spPr>
          <a:xfrm>
            <a:off y="2289839" x="3805439"/>
            <a:ext cy="3100647" cx="465097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y="2289839" x="3805439"/>
            <a:ext cy="3100646" cx="4650971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53" name="Shape 353"/>
          <p:cNvSpPr txBox="1"/>
          <p:nvPr>
            <p:ph idx="2" type="body"/>
          </p:nvPr>
        </p:nvSpPr>
        <p:spPr>
          <a:xfrm>
            <a:off y="1600200" x="457200"/>
            <a:ext cy="4480560" cx="300831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Rounded corners</a:t>
            </a:r>
          </a:p>
          <a:p>
            <a:pPr algn="l" rtl="0" lvl="0" marR="0" indent="0" marL="0"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Flat roofs</a:t>
            </a:r>
          </a:p>
          <a:p>
            <a:pPr algn="l" rtl="0" lvl="0" marR="0" indent="0" marL="0"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1930’s &amp; 40’s</a:t>
            </a:r>
          </a:p>
          <a:p>
            <a:pPr algn="l" rtl="0" lvl="0" marR="0" indent="0" marL="0"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Reminds us of trains, airplanes ships</a:t>
            </a:r>
          </a:p>
        </p:txBody>
      </p:sp>
      <p:sp>
        <p:nvSpPr>
          <p:cNvPr id="354" name="Shape 354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onsolas"/>
              <a:buNone/>
            </a:pPr>
            <a:r>
              <a:rPr strike="noStrike" u="none" b="0" cap="small" baseline="0" sz="6000" lang="en-US" i="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Art deco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8" name="Shape 3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9" name="Shape 359"/>
          <p:cNvSpPr/>
          <p:nvPr/>
        </p:nvSpPr>
        <p:spPr>
          <a:xfrm>
            <a:off y="2289839" x="3805439"/>
            <a:ext cy="3100647" cx="465097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y="2289839" x="3805439"/>
            <a:ext cy="3100646" cx="4650971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61" name="Shape 361"/>
          <p:cNvSpPr txBox="1"/>
          <p:nvPr>
            <p:ph idx="2" type="body"/>
          </p:nvPr>
        </p:nvSpPr>
        <p:spPr>
          <a:xfrm>
            <a:off y="1600200" x="457200"/>
            <a:ext cy="4480560" cx="300831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Eyebrows, </a:t>
            </a:r>
          </a:p>
          <a:p>
            <a:pPr algn="l" rtl="0" lvl="0" marR="0" indent="0" marL="0"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Threes – stories, windows, portholes</a:t>
            </a:r>
          </a:p>
          <a:p>
            <a:pPr algn="l" rtl="0" lvl="0" marR="0" indent="0" marL="0"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Steps - up</a:t>
            </a:r>
          </a:p>
        </p:txBody>
      </p:sp>
      <p:sp>
        <p:nvSpPr>
          <p:cNvPr id="362" name="Shape 362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6" name="Shape 3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7" name="Shape 367"/>
          <p:cNvSpPr/>
          <p:nvPr/>
        </p:nvSpPr>
        <p:spPr>
          <a:xfrm>
            <a:off y="1219200" x="2057400"/>
            <a:ext cy="4495800" cx="4114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2" name="Shape 372"/>
          <p:cNvSpPr/>
          <p:nvPr/>
        </p:nvSpPr>
        <p:spPr>
          <a:xfrm>
            <a:off y="381000" x="0"/>
            <a:ext cy="6096000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7" name="Shape 377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1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Geodesic Dome</a:t>
            </a:r>
          </a:p>
        </p:txBody>
      </p:sp>
      <p:sp>
        <p:nvSpPr>
          <p:cNvPr id="378" name="Shape 378"/>
          <p:cNvSpPr/>
          <p:nvPr/>
        </p:nvSpPr>
        <p:spPr>
          <a:xfrm>
            <a:off y="2133600" x="685800"/>
            <a:ext cy="2832099" cx="381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y="2133600" x="685800"/>
            <a:ext cy="2832099" cx="38099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80" name="Shape 380"/>
          <p:cNvSpPr txBox="1"/>
          <p:nvPr/>
        </p:nvSpPr>
        <p:spPr>
          <a:xfrm>
            <a:off y="1676400" x="4648200"/>
            <a:ext cy="4981574" cx="4495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R. Buckminster Fuller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Mid-1940 - present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Triangular frames – metal or</a:t>
            </a:r>
          </a:p>
          <a:p>
            <a:pPr algn="l" rtl="0" lvl="0" marR="0" indent="0" marL="0">
              <a:spcBef>
                <a:spcPts val="90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plastic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Efficient structure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Minimizes building materials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Flexible “skin” or rigid panels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Energy efficient</a:t>
            </a:r>
          </a:p>
          <a:p>
            <a:pPr algn="l" rtl="0" lvl="0" marR="0" indent="0" marL="0">
              <a:spcBef>
                <a:spcPts val="9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No interior or exterior</a:t>
            </a:r>
          </a:p>
          <a:p>
            <a:pPr algn="l" rtl="0" lvl="0" marR="0" indent="0" marL="0">
              <a:spcBef>
                <a:spcPts val="90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support systems (walls)</a:t>
            </a:r>
          </a:p>
          <a:p>
            <a:pPr algn="l" rtl="0" lvl="0" marR="0" indent="0" marL="0">
              <a:spcBef>
                <a:spcPts val="900"/>
              </a:spcBef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except for privacy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Shape 385"/>
          <p:cNvSpPr/>
          <p:nvPr/>
        </p:nvSpPr>
        <p:spPr>
          <a:xfrm>
            <a:off y="1799722" x="3575050"/>
            <a:ext cy="4080879" cx="51117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y="1799722" x="3575050"/>
            <a:ext cy="4080880" cx="511175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87" name="Shape 387"/>
          <p:cNvSpPr txBox="1"/>
          <p:nvPr>
            <p:ph idx="2" type="body"/>
          </p:nvPr>
        </p:nvSpPr>
        <p:spPr>
          <a:xfrm>
            <a:off y="1600200" x="457200"/>
            <a:ext cy="4480560" cx="300831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36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Steep  roof that extends to the ground</a:t>
            </a:r>
          </a:p>
          <a:p>
            <a:r>
              <a:t/>
            </a:r>
          </a:p>
          <a:p>
            <a:pPr algn="l" rtl="0" lvl="0" marR="0" indent="0" marL="0">
              <a:spcBef>
                <a:spcPts val="36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found in mountains  - to ease snow load</a:t>
            </a:r>
          </a:p>
          <a:p>
            <a:r>
              <a:t/>
            </a:r>
          </a:p>
          <a:p>
            <a:pPr algn="l" rtl="0" lvl="0" marR="0" indent="0" marL="0">
              <a:spcBef>
                <a:spcPts val="36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windows in the front and back of structure</a:t>
            </a:r>
          </a:p>
        </p:txBody>
      </p:sp>
      <p:sp>
        <p:nvSpPr>
          <p:cNvPr id="388" name="Shape 388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omic Sans MS"/>
              <a:buNone/>
            </a:pPr>
            <a:r>
              <a:rPr strike="noStrike" u="none" b="1" cap="small" baseline="0" sz="4800" lang="en-US" i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A-frame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2" name="Shape 3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y="304800" x="574675"/>
            <a:ext cy="1216024" cx="8001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0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Housing Styles</a:t>
            </a:r>
            <a:br>
              <a:rPr strike="noStrike" u="none" b="0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strike="noStrike" u="none" b="0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Current</a:t>
            </a:r>
          </a:p>
        </p:txBody>
      </p:sp>
      <p:sp>
        <p:nvSpPr>
          <p:cNvPr id="394" name="Shape 394"/>
          <p:cNvSpPr/>
          <p:nvPr/>
        </p:nvSpPr>
        <p:spPr>
          <a:xfrm>
            <a:off y="5029200" x="4876800"/>
            <a:ext cy="1265237" cx="3886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y="5029200" x="4876800"/>
            <a:ext cy="1265237" cx="38862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96" name="Shape 396"/>
          <p:cNvSpPr/>
          <p:nvPr/>
        </p:nvSpPr>
        <p:spPr>
          <a:xfrm>
            <a:off y="1828800" x="381000"/>
            <a:ext cy="4495800" cx="38258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97" name="Shape 397"/>
          <p:cNvSpPr txBox="1"/>
          <p:nvPr>
            <p:ph idx="2" type="body"/>
          </p:nvPr>
        </p:nvSpPr>
        <p:spPr>
          <a:xfrm>
            <a:off y="1828800" x="381000"/>
            <a:ext cy="4495800" cx="382587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98" name="Shape 398"/>
          <p:cNvSpPr/>
          <p:nvPr/>
        </p:nvSpPr>
        <p:spPr>
          <a:xfrm>
            <a:off y="3200400" x="4572000"/>
            <a:ext cy="1666875" cx="272573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99" name="Shape 399"/>
          <p:cNvSpPr txBox="1"/>
          <p:nvPr>
            <p:ph idx="3" type="body"/>
          </p:nvPr>
        </p:nvSpPr>
        <p:spPr>
          <a:xfrm>
            <a:off y="3200400" x="4572000"/>
            <a:ext cy="1666875" cx="27257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00" name="Shape 400"/>
          <p:cNvSpPr/>
          <p:nvPr/>
        </p:nvSpPr>
        <p:spPr>
          <a:xfrm>
            <a:off y="1752600" x="6096000"/>
            <a:ext cy="1574799" cx="236219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401" name="Shape 401"/>
          <p:cNvSpPr txBox="1"/>
          <p:nvPr>
            <p:ph idx="4" type="body"/>
          </p:nvPr>
        </p:nvSpPr>
        <p:spPr>
          <a:xfrm>
            <a:off y="1752600" x="6096000"/>
            <a:ext cy="1574800" cx="23622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1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Saltbox</a:t>
            </a:r>
          </a:p>
        </p:txBody>
      </p:sp>
      <p:sp>
        <p:nvSpPr>
          <p:cNvPr id="126" name="Shape 126"/>
          <p:cNvSpPr/>
          <p:nvPr/>
        </p:nvSpPr>
        <p:spPr>
          <a:xfrm>
            <a:off y="1981200" x="609600"/>
            <a:ext cy="3276600" cx="436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1981200" x="609600"/>
            <a:ext cy="3276600" cx="43687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28" name="Shape 128"/>
          <p:cNvSpPr txBox="1"/>
          <p:nvPr/>
        </p:nvSpPr>
        <p:spPr>
          <a:xfrm>
            <a:off y="1981200" x="5105400"/>
            <a:ext cy="4094162" cx="373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1700 – 1760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Began as a 2-story</a:t>
            </a:r>
          </a:p>
          <a:p>
            <a:pPr algn="l" rtl="0" lvl="0" marR="0" indent="0" marL="0">
              <a:spcBef>
                <a:spcPts val="1000"/>
              </a:spcBef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with gable roof, 1</a:t>
            </a:r>
            <a:r>
              <a:rPr strike="noStrike" u="none" b="1" cap="none" baseline="3000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</a:p>
          <a:p>
            <a:pPr algn="l" rtl="0" lvl="0" marR="0" indent="0" marL="0">
              <a:spcBef>
                <a:spcPts val="1000"/>
              </a:spcBef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floor extended out  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Saltbox roof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Central chimney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Clapboard siding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5" name="Shape 4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6" name="Shape 406"/>
          <p:cNvSpPr txBox="1"/>
          <p:nvPr>
            <p:ph type="title"/>
          </p:nvPr>
        </p:nvSpPr>
        <p:spPr>
          <a:xfrm>
            <a:off y="304800" x="574675"/>
            <a:ext cy="1216024" cx="8001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0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Types of Windows</a:t>
            </a:r>
          </a:p>
        </p:txBody>
      </p:sp>
      <p:sp>
        <p:nvSpPr>
          <p:cNvPr id="407" name="Shape 407"/>
          <p:cNvSpPr/>
          <p:nvPr/>
        </p:nvSpPr>
        <p:spPr>
          <a:xfrm>
            <a:off y="1752600" x="1371600"/>
            <a:ext cy="1816099" cx="15049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y="1752600" x="1371600"/>
            <a:ext cy="1816099" cx="150494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09" name="Shape 409"/>
          <p:cNvSpPr/>
          <p:nvPr/>
        </p:nvSpPr>
        <p:spPr>
          <a:xfrm>
            <a:off y="2133600" x="4648200"/>
            <a:ext cy="1523999" cx="18160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10" name="Shape 410"/>
          <p:cNvSpPr txBox="1"/>
          <p:nvPr>
            <p:ph idx="2" type="body"/>
          </p:nvPr>
        </p:nvSpPr>
        <p:spPr>
          <a:xfrm>
            <a:off y="2133600" x="4648200"/>
            <a:ext cy="1524000" cx="18160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11" name="Shape 411"/>
          <p:cNvSpPr/>
          <p:nvPr/>
        </p:nvSpPr>
        <p:spPr>
          <a:xfrm>
            <a:off y="4495800" x="914400"/>
            <a:ext cy="1390649" cx="25050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12" name="Shape 412"/>
          <p:cNvSpPr txBox="1"/>
          <p:nvPr>
            <p:ph idx="3" type="body"/>
          </p:nvPr>
        </p:nvSpPr>
        <p:spPr>
          <a:xfrm>
            <a:off y="4495800" x="914400"/>
            <a:ext cy="1390650" cx="250507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13" name="Shape 413"/>
          <p:cNvSpPr/>
          <p:nvPr/>
        </p:nvSpPr>
        <p:spPr>
          <a:xfrm>
            <a:off y="4354285" x="4879975"/>
            <a:ext cy="1493838" cx="213994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414" name="Shape 414"/>
          <p:cNvSpPr/>
          <p:nvPr/>
        </p:nvSpPr>
        <p:spPr>
          <a:xfrm>
            <a:off y="4800600" x="10363200"/>
            <a:ext cy="1493838" cx="85883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415" name="Shape 415"/>
          <p:cNvSpPr txBox="1"/>
          <p:nvPr/>
        </p:nvSpPr>
        <p:spPr>
          <a:xfrm>
            <a:off y="3505200" x="3429000"/>
            <a:ext cy="707886" cx="190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90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</a:p>
        </p:txBody>
      </p:sp>
      <p:sp>
        <p:nvSpPr>
          <p:cNvPr id="416" name="Shape 416"/>
          <p:cNvSpPr txBox="1"/>
          <p:nvPr>
            <p:ph idx="4" type="body"/>
          </p:nvPr>
        </p:nvSpPr>
        <p:spPr>
          <a:xfrm>
            <a:off y="3764280" x="7086600"/>
            <a:ext cy="45718" cx="304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0" name="Shape 4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1" name="Shape 421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0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Roof Styles</a:t>
            </a:r>
          </a:p>
        </p:txBody>
      </p:sp>
      <p:sp>
        <p:nvSpPr>
          <p:cNvPr id="422" name="Shape 422"/>
          <p:cNvSpPr/>
          <p:nvPr/>
        </p:nvSpPr>
        <p:spPr>
          <a:xfrm>
            <a:off y="1447800" x="2514600"/>
            <a:ext cy="3282949" cx="4190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y="1447800" x="2514600"/>
            <a:ext cy="3282950" cx="41909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24" name="Shape 424"/>
          <p:cNvSpPr/>
          <p:nvPr/>
        </p:nvSpPr>
        <p:spPr>
          <a:xfrm>
            <a:off y="4876800" x="3048000"/>
            <a:ext cy="301624" cx="3428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25" name="Shape 425"/>
          <p:cNvSpPr txBox="1"/>
          <p:nvPr>
            <p:ph idx="2" type="body"/>
          </p:nvPr>
        </p:nvSpPr>
        <p:spPr>
          <a:xfrm>
            <a:off y="4876800" x="3048000"/>
            <a:ext cy="301624" cx="34290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1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English Tudor</a:t>
            </a:r>
          </a:p>
        </p:txBody>
      </p:sp>
      <p:sp>
        <p:nvSpPr>
          <p:cNvPr id="134" name="Shape 134"/>
          <p:cNvSpPr/>
          <p:nvPr/>
        </p:nvSpPr>
        <p:spPr>
          <a:xfrm>
            <a:off y="2133600" x="609600"/>
            <a:ext cy="2971800" cx="4495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2133600" x="609600"/>
            <a:ext cy="2971799" cx="44958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36" name="Shape 136"/>
          <p:cNvSpPr txBox="1"/>
          <p:nvPr/>
        </p:nvSpPr>
        <p:spPr>
          <a:xfrm>
            <a:off y="1828800" x="5257800"/>
            <a:ext cy="4554537" cx="3581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1600 – 1700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English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Half-timber – wood</a:t>
            </a:r>
          </a:p>
          <a:p>
            <a:pPr algn="l" rtl="0" lvl="0" marR="0" indent="0" marL="0">
              <a:spcBef>
                <a:spcPts val="1000"/>
              </a:spcBef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frame exposed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Wood, plaster, or</a:t>
            </a:r>
          </a:p>
          <a:p>
            <a:pPr algn="l" rtl="0" lvl="0" marR="0" indent="0" marL="0">
              <a:spcBef>
                <a:spcPts val="1000"/>
              </a:spcBef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brick exterior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Steep gable roof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Thatch or shingle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Narrow windows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1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Garrison</a:t>
            </a:r>
          </a:p>
        </p:txBody>
      </p:sp>
      <p:sp>
        <p:nvSpPr>
          <p:cNvPr id="142" name="Shape 142"/>
          <p:cNvSpPr/>
          <p:nvPr/>
        </p:nvSpPr>
        <p:spPr>
          <a:xfrm>
            <a:off y="2438400" x="685800"/>
            <a:ext cy="2438400" cx="4495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2438400" x="685800"/>
            <a:ext cy="2438399" cx="44958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44" name="Shape 144"/>
          <p:cNvSpPr txBox="1"/>
          <p:nvPr/>
        </p:nvSpPr>
        <p:spPr>
          <a:xfrm>
            <a:off y="1905000" x="5257800"/>
            <a:ext cy="3170238" cx="3581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1600’s 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Steep gable roof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Central fireplace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Clapboard or brick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2</a:t>
            </a:r>
            <a:r>
              <a:rPr strike="noStrike" u="none" b="1" cap="none" baseline="3000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floor overhangs</a:t>
            </a:r>
          </a:p>
          <a:p>
            <a:pPr algn="l" rtl="0" lvl="0" marR="0" indent="0" marL="0">
              <a:spcBef>
                <a:spcPts val="1000"/>
              </a:spcBef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first floor-protection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1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Dutch Colonial</a:t>
            </a:r>
          </a:p>
        </p:txBody>
      </p:sp>
      <p:sp>
        <p:nvSpPr>
          <p:cNvPr id="150" name="Shape 150"/>
          <p:cNvSpPr/>
          <p:nvPr/>
        </p:nvSpPr>
        <p:spPr>
          <a:xfrm>
            <a:off y="1862138" x="533400"/>
            <a:ext cy="3219449" cx="4952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1862138" x="533400"/>
            <a:ext cy="3219450" cx="49530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52" name="Shape 152"/>
          <p:cNvSpPr txBox="1"/>
          <p:nvPr/>
        </p:nvSpPr>
        <p:spPr>
          <a:xfrm>
            <a:off y="1676400" x="5638800"/>
            <a:ext cy="5014912" cx="3048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Late 1600’s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New York and</a:t>
            </a:r>
          </a:p>
          <a:p>
            <a:pPr algn="l" rtl="0" lvl="0" marR="0" indent="0" marL="0">
              <a:spcBef>
                <a:spcPts val="1000"/>
              </a:spcBef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Delaware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Gambrel Roof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Up to 5 stories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Stone and brick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Dutch “kick” (flaring</a:t>
            </a:r>
          </a:p>
          <a:p>
            <a:pPr algn="l" rtl="0" lvl="0" marR="0" indent="0" marL="0">
              <a:spcBef>
                <a:spcPts val="1000"/>
              </a:spcBef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eaves)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Dormer windows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“Dutch” doors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1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Log cabin</a:t>
            </a:r>
          </a:p>
        </p:txBody>
      </p:sp>
      <p:sp>
        <p:nvSpPr>
          <p:cNvPr id="158" name="Shape 158"/>
          <p:cNvSpPr/>
          <p:nvPr/>
        </p:nvSpPr>
        <p:spPr>
          <a:xfrm>
            <a:off y="2286000" x="762000"/>
            <a:ext cy="2752725" cx="4191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2286000" x="762000"/>
            <a:ext cy="2752725" cx="41909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60" name="Shape 160"/>
          <p:cNvSpPr txBox="1"/>
          <p:nvPr/>
        </p:nvSpPr>
        <p:spPr>
          <a:xfrm>
            <a:off y="2057400" x="5105400"/>
            <a:ext cy="4554537" cx="373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1500’s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One story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Chimney on one end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Steep gable roof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Exterior of logs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Size of house</a:t>
            </a:r>
          </a:p>
          <a:p>
            <a:pPr algn="l" rtl="0" lvl="0" marR="0" indent="0" marL="0">
              <a:spcBef>
                <a:spcPts val="1000"/>
              </a:spcBef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dependant on length </a:t>
            </a:r>
          </a:p>
          <a:p>
            <a:pPr algn="l" rtl="0" lvl="0" marR="0" indent="0" marL="0">
              <a:spcBef>
                <a:spcPts val="1000"/>
              </a:spcBef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of logs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y="152718" x="457200"/>
            <a:ext cy="1371599" cx="5791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strike="noStrike" u="none" b="1" cap="small" baseline="0" sz="36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Spanish</a:t>
            </a:r>
          </a:p>
        </p:txBody>
      </p:sp>
      <p:sp>
        <p:nvSpPr>
          <p:cNvPr id="166" name="Shape 166"/>
          <p:cNvSpPr/>
          <p:nvPr/>
        </p:nvSpPr>
        <p:spPr>
          <a:xfrm>
            <a:off y="2438400" x="762000"/>
            <a:ext cy="2057400" cx="4343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2438400" x="762000"/>
            <a:ext cy="2057400" cx="43434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68" name="Shape 168"/>
          <p:cNvSpPr txBox="1"/>
          <p:nvPr/>
        </p:nvSpPr>
        <p:spPr>
          <a:xfrm>
            <a:off y="1676400" x="5105400"/>
            <a:ext cy="5016500" cx="380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strike="noStrike" u="none" b="1" cap="none" baseline="0" sz="20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1600 - 1800’s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White or tinted stucco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Low-pitch tile roofs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Rolled or barrel-style</a:t>
            </a:r>
          </a:p>
          <a:p>
            <a:pPr algn="l" rtl="0" lvl="0" marR="0" indent="0" marL="0">
              <a:spcBef>
                <a:spcPts val="1000"/>
              </a:spcBef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tile roof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Wide porches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Arched windows,</a:t>
            </a:r>
          </a:p>
          <a:p>
            <a:pPr algn="l" rtl="0" lvl="0" marR="0" indent="0" marL="0">
              <a:spcBef>
                <a:spcPts val="1000"/>
              </a:spcBef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doors and colonnades</a:t>
            </a:r>
          </a:p>
          <a:p>
            <a:pPr algn="l" rtl="0" lvl="0" marR="0" indent="0" mar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Wrought iron railings</a:t>
            </a:r>
          </a:p>
          <a:p>
            <a:pPr algn="l" rtl="0" lvl="0" marR="0" indent="0" marL="0">
              <a:spcBef>
                <a:spcPts val="1000"/>
              </a:spcBef>
              <a:buSzPct val="25000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and grills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